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Tomorrow" panose="020B0604020202020204" charset="0"/>
      <p:regular r:id="rId18"/>
    </p:embeddedFont>
    <p:embeddedFont>
      <p:font typeface="Tomorrow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60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254A-9B8C-DF8E-6C1E-F7764E90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9B68F-655F-7C6F-F726-1E380EC4C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6" indent="0" algn="ctr">
              <a:buNone/>
              <a:defRPr sz="2400"/>
            </a:lvl2pPr>
            <a:lvl3pPr marL="1097253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1" indent="0" algn="ctr">
              <a:buNone/>
              <a:defRPr sz="1920"/>
            </a:lvl6pPr>
            <a:lvl7pPr marL="3291758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9FAD-EB31-4088-0E14-ABACFE41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40CDD-DAA8-BBDC-0AA8-A8EC8A4A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E233A-9A39-6742-5CE1-A6A3DE55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24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B060-9223-782E-9BB1-0F244523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7833D-B468-9BCB-F96C-790B6A9F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DED03-8CC8-90A3-169A-447334A8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4F65A-385A-FD50-54CA-473DB467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D8D83-61B3-26BF-32D5-7EB1001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5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305F1-FF81-CC36-8CF9-EFEA19986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099BF-B3F4-551F-F6FB-4F0573443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7B1AB-437A-25AE-8701-992B4EC9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F223-BFD7-B101-A257-E7538A0B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3C2E0-E41F-1737-77B7-FFF7F7E2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0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848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15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8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27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07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454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756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99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232C-95CD-8DEC-8F06-485437AF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5AB20-92DB-7737-A147-A168FB97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85669-79AA-42BD-F8B0-29BBC866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B47F8-DB0D-E86F-5F3E-EACDDA63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D8E90-8C27-AE14-7ACF-5B943CAA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6464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690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3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78DB-2EF2-F838-7B6F-AA58A646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C8FD-27C9-26E8-C3D2-4FB4F3D53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26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53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131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758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01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AD6A-1CB3-C17D-B763-AE9F8BCE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0D6A-EFA9-CD20-2B0A-D95E4914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BDD2-B0DA-1AB8-4C51-295C251D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32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4BA3-6F09-7145-CFF8-5E39CC14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3378-A685-45A0-993B-6445E14A3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AAFC6-A8DF-C10A-EDD1-4C4C49D89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29A1F-3F83-0BB4-0A64-6556EA39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DC2FB-0656-15F4-E28A-75989696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3DB0-5048-66EC-57FA-6AED046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039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C920-8118-AAD5-AA6E-B5D25809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5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F9AA6-065D-EA83-E8B3-BEF711D6A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5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5C114-5597-77C5-976F-5C9C844DB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5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704CD-5C26-F1BE-38F2-F1D7B161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2CA21-5021-CE1D-D805-143AE8A7F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8BC71-076E-67D0-BFF6-CC7EB845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7CA9D-CAA8-5019-0125-ECFFB89F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074D5-B894-0376-60BB-FF523149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86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F22E-6120-B640-DFB2-248B3852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AB988-1021-100D-FD71-C8CB13A5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6C961-CE97-D60C-46B8-CB762A66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B1462-FD85-1A56-6ADC-EDC231B5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983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6099D-145F-3DB7-0B8F-D547DF4A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AE91-4295-9302-A5FE-4C0C9374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59E76-0ED6-78ED-7715-8291FA1A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57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C187-EC15-DD33-6406-E3E878E7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8FFF-B319-C96F-A3D7-87159E6D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7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3FAC8-C7BE-D5C7-63CA-3343A465F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D89BC-8835-39A4-1043-06C07182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4D527-B17D-FB69-8109-0236D30B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A8FB-29D9-A732-B372-7ABE59E9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097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0CD4-9F79-E435-2230-2D007007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7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BF49-BFE8-78FA-6757-DB0F54C8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7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26" indent="0">
              <a:buNone/>
              <a:defRPr sz="3360"/>
            </a:lvl2pPr>
            <a:lvl3pPr marL="1097253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1" indent="0">
              <a:buNone/>
              <a:defRPr sz="2400"/>
            </a:lvl6pPr>
            <a:lvl7pPr marL="3291758" indent="0">
              <a:buNone/>
              <a:defRPr sz="2400"/>
            </a:lvl7pPr>
            <a:lvl8pPr marL="3840384" indent="0">
              <a:buNone/>
              <a:defRPr sz="2400"/>
            </a:lvl8pPr>
            <a:lvl9pPr marL="438901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73011-8677-2BF7-7753-73C1F959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7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699CC-3219-CEDD-3A44-225BF864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6B639-6D36-672A-B41C-D566BA3F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65702-2512-30C2-E0BC-62DDF645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12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2FC2E-2F26-1B70-C9F0-7D8E05F2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F0091-6908-235B-514A-C0B3ED53A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92E45-8E0B-B1D4-32FF-569513479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3B3616-188D-40CD-8C92-BEE39D0DF53E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1FB7-BCD2-763E-1DCE-DB352C454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53AB-3275-6B62-28D0-5CD9DCB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E9904-8E3D-427F-9601-E90DD0530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9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53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3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39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8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5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C0E2-D42A-A6CC-A488-17B43107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868" y="2835615"/>
            <a:ext cx="10972800" cy="1279185"/>
          </a:xfrm>
        </p:spPr>
        <p:txBody>
          <a:bodyPr>
            <a:normAutofit/>
          </a:bodyPr>
          <a:lstStyle/>
          <a:p>
            <a:r>
              <a:rPr lang="en-US" sz="4000" dirty="0"/>
              <a:t>Department of CST</a:t>
            </a:r>
            <a:br>
              <a:rPr lang="en-US" sz="4000" dirty="0"/>
            </a:br>
            <a:r>
              <a:rPr lang="en-US" sz="4000" dirty="0"/>
              <a:t>JIS College Of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122F9-B03E-D37C-7C03-6008E75ED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009" y="4735041"/>
            <a:ext cx="10783229" cy="2044901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Name</a:t>
            </a:r>
            <a:r>
              <a:rPr lang="en-US" sz="3600" dirty="0"/>
              <a:t> – Dipayan Dutta</a:t>
            </a:r>
          </a:p>
          <a:p>
            <a:pPr algn="l"/>
            <a:r>
              <a:rPr lang="en-US" sz="3600" b="1" dirty="0"/>
              <a:t>Roll no</a:t>
            </a:r>
            <a:r>
              <a:rPr lang="en-US" sz="3600" dirty="0"/>
              <a:t>.</a:t>
            </a:r>
            <a:r>
              <a:rPr lang="en-US" sz="3600" b="1" dirty="0"/>
              <a:t> </a:t>
            </a:r>
            <a:r>
              <a:rPr lang="en-US" sz="3600" dirty="0"/>
              <a:t>– 123241210204</a:t>
            </a:r>
          </a:p>
          <a:p>
            <a:pPr algn="l"/>
            <a:r>
              <a:rPr lang="en-US" sz="3600" b="1" dirty="0"/>
              <a:t>Year </a:t>
            </a:r>
            <a:r>
              <a:rPr lang="en-US" sz="3600" dirty="0"/>
              <a:t>– 3</a:t>
            </a:r>
            <a:r>
              <a:rPr lang="en-US" sz="3600" baseline="30000" dirty="0"/>
              <a:t>rd</a:t>
            </a:r>
            <a:r>
              <a:rPr lang="en-US" sz="3600" dirty="0"/>
              <a:t> Year(6</a:t>
            </a:r>
            <a:r>
              <a:rPr lang="en-US" sz="3600" baseline="30000" dirty="0"/>
              <a:t>th</a:t>
            </a:r>
            <a:r>
              <a:rPr lang="en-US" sz="3600" dirty="0"/>
              <a:t> Sem)</a:t>
            </a:r>
          </a:p>
          <a:p>
            <a:pPr algn="l"/>
            <a:r>
              <a:rPr lang="en-US" sz="3600" b="1" dirty="0"/>
              <a:t>Subject</a:t>
            </a:r>
            <a:r>
              <a:rPr lang="en-US" sz="3600" dirty="0"/>
              <a:t> – Project Presentation for Generative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F9A8D-E0AF-20BD-0885-9E139EFB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41" y="433472"/>
            <a:ext cx="2260377" cy="22428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978A7B-B36B-1111-36A4-E6537972E82B}"/>
              </a:ext>
            </a:extLst>
          </p:cNvPr>
          <p:cNvSpPr/>
          <p:nvPr/>
        </p:nvSpPr>
        <p:spPr>
          <a:xfrm>
            <a:off x="1583473" y="4594302"/>
            <a:ext cx="10883590" cy="282125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5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925" y="1540073"/>
            <a:ext cx="3918228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1"/>
              </a:lnSpc>
            </a:pPr>
            <a:r>
              <a:rPr lang="en-US" sz="30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API Integration</a:t>
            </a:r>
            <a:endParaRPr lang="en-US" sz="3051" dirty="0"/>
          </a:p>
        </p:txBody>
      </p:sp>
      <p:sp>
        <p:nvSpPr>
          <p:cNvPr id="4" name="Text 1"/>
          <p:cNvSpPr/>
          <p:nvPr/>
        </p:nvSpPr>
        <p:spPr>
          <a:xfrm>
            <a:off x="6034925" y="2300410"/>
            <a:ext cx="2350889" cy="293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8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Google Gemini AI</a:t>
            </a:r>
            <a:endParaRPr lang="en-US" sz="1851" dirty="0"/>
          </a:p>
        </p:txBody>
      </p:sp>
      <p:sp>
        <p:nvSpPr>
          <p:cNvPr id="5" name="Shape 2"/>
          <p:cNvSpPr/>
          <p:nvPr/>
        </p:nvSpPr>
        <p:spPr>
          <a:xfrm>
            <a:off x="6034925" y="2716055"/>
            <a:ext cx="3832265" cy="1143595"/>
          </a:xfrm>
          <a:prstGeom prst="roundRect">
            <a:avLst>
              <a:gd name="adj" fmla="val 9595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12061" y="2716055"/>
            <a:ext cx="91440" cy="1143595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83050" y="2895604"/>
            <a:ext cx="19590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Primary Model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83047" y="3248621"/>
            <a:ext cx="3404592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gemini-2.5-flash</a:t>
            </a: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- Fast, cost-effective processing for most document tasks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034925" y="3967881"/>
            <a:ext cx="3832265" cy="1355527"/>
          </a:xfrm>
          <a:prstGeom prst="roundRect">
            <a:avLst>
              <a:gd name="adj" fmla="val 8095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012061" y="3967881"/>
            <a:ext cx="91440" cy="1355527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283050" y="4147428"/>
            <a:ext cx="19590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Fallback Models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283047" y="4500446"/>
            <a:ext cx="3404592" cy="64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gemini-2.0-flash</a:t>
            </a: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r>
              <a:rPr lang="en-US" sz="12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gemini-2.5-pro</a:t>
            </a: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automatic switching when primary model reaches quota limits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34925" y="5431635"/>
            <a:ext cx="3832265" cy="1135975"/>
          </a:xfrm>
          <a:prstGeom prst="roundRect">
            <a:avLst>
              <a:gd name="adj" fmla="val 965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12061" y="5431635"/>
            <a:ext cx="91440" cy="1135975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283048" y="5611181"/>
            <a:ext cx="25254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Error Handling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83047" y="5964202"/>
            <a:ext cx="3404592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 model switching, retry logic, and graceful degradation to maintain functionality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0257238" y="2300410"/>
            <a:ext cx="2350889" cy="293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8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Embeddings</a:t>
            </a:r>
            <a:endParaRPr lang="en-US" sz="1851" dirty="0"/>
          </a:p>
        </p:txBody>
      </p:sp>
      <p:sp>
        <p:nvSpPr>
          <p:cNvPr id="18" name="Shape 15"/>
          <p:cNvSpPr/>
          <p:nvPr/>
        </p:nvSpPr>
        <p:spPr>
          <a:xfrm>
            <a:off x="10257238" y="2716055"/>
            <a:ext cx="3832265" cy="1143595"/>
          </a:xfrm>
          <a:prstGeom prst="roundRect">
            <a:avLst>
              <a:gd name="adj" fmla="val 9595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10234375" y="2716055"/>
            <a:ext cx="91440" cy="1143595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505365" y="2895604"/>
            <a:ext cx="19590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Specification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10505361" y="3248621"/>
            <a:ext cx="3404592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models/embedding-001</a:t>
            </a: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- Google's text embedding model for semantic search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10257238" y="3967881"/>
            <a:ext cx="3832265" cy="1135975"/>
          </a:xfrm>
          <a:prstGeom prst="roundRect">
            <a:avLst>
              <a:gd name="adj" fmla="val 9659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10234375" y="3967881"/>
            <a:ext cx="91440" cy="1135975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0505365" y="4147428"/>
            <a:ext cx="19590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Vector Dimension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0505361" y="4500447"/>
            <a:ext cx="3404592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768-dimensional vectors for accurate semantic similarity calculations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10257238" y="5212081"/>
            <a:ext cx="3832265" cy="1347907"/>
          </a:xfrm>
          <a:prstGeom prst="roundRect">
            <a:avLst>
              <a:gd name="adj" fmla="val 8141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10234375" y="5212081"/>
            <a:ext cx="91440" cy="1347907"/>
          </a:xfrm>
          <a:prstGeom prst="roundRect">
            <a:avLst>
              <a:gd name="adj" fmla="val 25711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10505365" y="5391630"/>
            <a:ext cx="19590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Purpose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10505361" y="5744647"/>
            <a:ext cx="3404592" cy="63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semantic search capabilities in the RAG pipeline for context-aware document analysis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855" y="996792"/>
            <a:ext cx="4232435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1"/>
              </a:lnSpc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Error Handling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59" y="1715213"/>
            <a:ext cx="846415" cy="1015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1600" y="1884405"/>
            <a:ext cx="2116217" cy="26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Quota Management</a:t>
            </a:r>
            <a:endParaRPr lang="en-US" sz="1651" dirty="0"/>
          </a:p>
        </p:txBody>
      </p:sp>
      <p:sp>
        <p:nvSpPr>
          <p:cNvPr id="6" name="Text 2"/>
          <p:cNvSpPr/>
          <p:nvPr/>
        </p:nvSpPr>
        <p:spPr>
          <a:xfrm>
            <a:off x="7051596" y="2224564"/>
            <a:ext cx="6986349" cy="23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 detection of rate limits with smart model fallback system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9" y="2730937"/>
            <a:ext cx="846415" cy="10157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1596" y="2900127"/>
            <a:ext cx="2611875" cy="26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User-Friendly Messages</a:t>
            </a:r>
            <a:endParaRPr lang="en-US" sz="1651" dirty="0"/>
          </a:p>
        </p:txBody>
      </p:sp>
      <p:sp>
        <p:nvSpPr>
          <p:cNvPr id="9" name="Text 4"/>
          <p:cNvSpPr/>
          <p:nvPr/>
        </p:nvSpPr>
        <p:spPr>
          <a:xfrm>
            <a:off x="7051596" y="3240285"/>
            <a:ext cx="6986349" cy="23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Clear error messages with retry suggestions and wait times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859" y="3746659"/>
            <a:ext cx="846415" cy="10157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1596" y="3915850"/>
            <a:ext cx="2268141" cy="26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Graceful Degradation</a:t>
            </a:r>
            <a:endParaRPr lang="en-US" sz="1651" dirty="0"/>
          </a:p>
        </p:txBody>
      </p:sp>
      <p:sp>
        <p:nvSpPr>
          <p:cNvPr id="12" name="Text 6"/>
          <p:cNvSpPr/>
          <p:nvPr/>
        </p:nvSpPr>
        <p:spPr>
          <a:xfrm>
            <a:off x="7051596" y="4256008"/>
            <a:ext cx="6986349" cy="23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RAG falls back to simple text search when unavailable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859" y="4762381"/>
            <a:ext cx="846415" cy="10157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51600" y="4931573"/>
            <a:ext cx="2116217" cy="26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Session State</a:t>
            </a:r>
            <a:endParaRPr lang="en-US" sz="1651" dirty="0"/>
          </a:p>
        </p:txBody>
      </p:sp>
      <p:sp>
        <p:nvSpPr>
          <p:cNvPr id="15" name="Text 8"/>
          <p:cNvSpPr/>
          <p:nvPr/>
        </p:nvSpPr>
        <p:spPr>
          <a:xfrm>
            <a:off x="7051596" y="5271729"/>
            <a:ext cx="6986349" cy="23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Preservation of user state during recovery operations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78855" y="5920145"/>
            <a:ext cx="7959091" cy="1312664"/>
          </a:xfrm>
          <a:prstGeom prst="roundRect">
            <a:avLst>
              <a:gd name="adj" fmla="val 1935"/>
            </a:avLst>
          </a:prstGeom>
          <a:solidFill>
            <a:srgbClr val="DADAD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046" y="6166370"/>
            <a:ext cx="211575" cy="1691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628809" y="6088741"/>
            <a:ext cx="7239953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1"/>
              </a:lnSpc>
            </a:pPr>
            <a:r>
              <a:rPr lang="en-US" sz="1300" b="1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Resilient Design:</a:t>
            </a:r>
            <a:r>
              <a:rPr lang="en-US" sz="130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Scannify implements comprehensive error handling strategies including automatic model switching, embedding failure handling, API error recovery, and session state preservation to ensure reliable operation even under challenging conditions.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921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691530"/>
            <a:ext cx="7556421" cy="141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1"/>
              </a:lnSpc>
            </a:pPr>
            <a:r>
              <a:rPr lang="en-US" sz="4451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Scannify - AI-Powered PDF Scanner &amp; Enhancer</a:t>
            </a:r>
            <a:endParaRPr lang="en-US" sz="4451" b="1" dirty="0"/>
          </a:p>
        </p:txBody>
      </p:sp>
      <p:sp>
        <p:nvSpPr>
          <p:cNvPr id="4" name="Text 1"/>
          <p:cNvSpPr/>
          <p:nvPr/>
        </p:nvSpPr>
        <p:spPr>
          <a:xfrm>
            <a:off x="793791" y="444925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1"/>
              </a:lnSpc>
            </a:pPr>
            <a:r>
              <a:rPr lang="en-US" sz="17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Complete project documentation for an intelligent PDF processing application that transforms documents into actionable insights using cutting-edge AI technology.</a:t>
            </a:r>
            <a:endParaRPr lang="en-US" sz="1751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047" y="841733"/>
            <a:ext cx="4274301" cy="413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1"/>
              </a:lnSpc>
            </a:pPr>
            <a:r>
              <a:rPr lang="en-US" sz="260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2600" b="1" dirty="0"/>
          </a:p>
        </p:txBody>
      </p:sp>
      <p:sp>
        <p:nvSpPr>
          <p:cNvPr id="3" name="Text 1"/>
          <p:cNvSpPr/>
          <p:nvPr/>
        </p:nvSpPr>
        <p:spPr>
          <a:xfrm>
            <a:off x="830047" y="1369296"/>
            <a:ext cx="4524971" cy="1263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Scannify</a:t>
            </a: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is an advanced AI-powered PDF document processing application that leverages Google's Gemini AI to scan, analyze, enhance, and interact with PDF documents. Built with Python and Streamlit, it provides a modern web interface for intelligent document processing.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0047" y="2917733"/>
            <a:ext cx="4906265" cy="929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application combines multiple AI capabilities into a single platform, enabling users to extract insights, improve document quality, and engage in natural language conversations with their documents.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596" y="1234920"/>
            <a:ext cx="5819537" cy="32480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0047" y="4382376"/>
            <a:ext cx="2177653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1"/>
              </a:lnSpc>
            </a:pPr>
            <a:r>
              <a:rPr lang="en-US" sz="1551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Value Proposition</a:t>
            </a:r>
            <a:endParaRPr lang="en-US" sz="1551" b="1" dirty="0"/>
          </a:p>
        </p:txBody>
      </p:sp>
      <p:sp>
        <p:nvSpPr>
          <p:cNvPr id="7" name="Shape 4"/>
          <p:cNvSpPr/>
          <p:nvPr/>
        </p:nvSpPr>
        <p:spPr>
          <a:xfrm>
            <a:off x="844792" y="5048730"/>
            <a:ext cx="4524971" cy="1325999"/>
          </a:xfrm>
          <a:prstGeom prst="roundRect">
            <a:avLst>
              <a:gd name="adj" fmla="val 1496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76956" y="5180890"/>
            <a:ext cx="396716" cy="396716"/>
          </a:xfrm>
          <a:prstGeom prst="roundRect">
            <a:avLst>
              <a:gd name="adj" fmla="val 2304692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014" y="5289948"/>
            <a:ext cx="178475" cy="1784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76956" y="5654636"/>
            <a:ext cx="18744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Transform Documents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976956" y="5907528"/>
            <a:ext cx="4260652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Convert any PDF into actionable insights and structured content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5489752" y="5048932"/>
            <a:ext cx="4524971" cy="1325999"/>
          </a:xfrm>
          <a:prstGeom prst="roundRect">
            <a:avLst>
              <a:gd name="adj" fmla="val 1496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578960" y="5180890"/>
            <a:ext cx="396716" cy="396716"/>
          </a:xfrm>
          <a:prstGeom prst="roundRect">
            <a:avLst>
              <a:gd name="adj" fmla="val 2304692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18" y="5289948"/>
            <a:ext cx="178475" cy="1784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578957" y="5654636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Enhancement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5621911" y="5950608"/>
            <a:ext cx="4260652" cy="335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Content restructuring and quality improvement powered by Gemini AI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844792" y="6451762"/>
            <a:ext cx="4524971" cy="1158479"/>
          </a:xfrm>
          <a:prstGeom prst="roundRect">
            <a:avLst>
              <a:gd name="adj" fmla="val 171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976956" y="6583922"/>
            <a:ext cx="396716" cy="396716"/>
          </a:xfrm>
          <a:prstGeom prst="roundRect">
            <a:avLst>
              <a:gd name="adj" fmla="val 2304692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014" y="6692980"/>
            <a:ext cx="178475" cy="1784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6953" y="7057668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Q&amp;A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976956" y="7310561"/>
            <a:ext cx="4260652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Ask questions and get answers using RAG technology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5491406" y="6451762"/>
            <a:ext cx="4524971" cy="1158479"/>
          </a:xfrm>
          <a:prstGeom prst="roundRect">
            <a:avLst>
              <a:gd name="adj" fmla="val 171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5578960" y="6583922"/>
            <a:ext cx="396716" cy="396716"/>
          </a:xfrm>
          <a:prstGeom prst="roundRect">
            <a:avLst>
              <a:gd name="adj" fmla="val 23046929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8018" y="6692980"/>
            <a:ext cx="178475" cy="1784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578957" y="7057668"/>
            <a:ext cx="165342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Professional Output</a:t>
            </a:r>
            <a:endParaRPr lang="en-US" sz="1300" dirty="0"/>
          </a:p>
        </p:txBody>
      </p:sp>
      <p:sp>
        <p:nvSpPr>
          <p:cNvPr id="26" name="Text 19"/>
          <p:cNvSpPr/>
          <p:nvPr/>
        </p:nvSpPr>
        <p:spPr>
          <a:xfrm>
            <a:off x="5643414" y="7298909"/>
            <a:ext cx="4260652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Generate beautifully formatted enhanced PDFs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1769" y="939765"/>
            <a:ext cx="3350300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1"/>
              </a:lnSpc>
            </a:pPr>
            <a:r>
              <a:rPr lang="en-US" sz="26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Features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2691769" y="151674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2707005" y="153198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874525" y="183928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551" dirty="0"/>
          </a:p>
        </p:txBody>
      </p:sp>
      <p:sp>
        <p:nvSpPr>
          <p:cNvPr id="6" name="Text 4"/>
          <p:cNvSpPr/>
          <p:nvPr/>
        </p:nvSpPr>
        <p:spPr>
          <a:xfrm>
            <a:off x="3322086" y="1665923"/>
            <a:ext cx="1755577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PDF Scanning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322086" y="192262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Extract text from any PDF document with multi-page support. Maintain document structure while displaying file information including size, type, and page count.</a:t>
            </a:r>
            <a:endParaRPr lang="en-US" sz="1051" dirty="0"/>
          </a:p>
        </p:txBody>
      </p:sp>
      <p:sp>
        <p:nvSpPr>
          <p:cNvPr id="8" name="Shape 6"/>
          <p:cNvSpPr/>
          <p:nvPr/>
        </p:nvSpPr>
        <p:spPr>
          <a:xfrm>
            <a:off x="2691769" y="249210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2707005" y="250734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874525" y="281464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551" dirty="0"/>
          </a:p>
        </p:txBody>
      </p:sp>
      <p:sp>
        <p:nvSpPr>
          <p:cNvPr id="11" name="Text 9"/>
          <p:cNvSpPr/>
          <p:nvPr/>
        </p:nvSpPr>
        <p:spPr>
          <a:xfrm>
            <a:off x="3322086" y="2641283"/>
            <a:ext cx="1782604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Analysis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3322086" y="289798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Get concise summaries, identify key points, assess writing quality, analyze sentiment, and receive actionable improvement recommendations with audience detection.</a:t>
            </a:r>
            <a:endParaRPr lang="en-US" sz="1051" dirty="0"/>
          </a:p>
        </p:txBody>
      </p:sp>
      <p:sp>
        <p:nvSpPr>
          <p:cNvPr id="13" name="Shape 11"/>
          <p:cNvSpPr/>
          <p:nvPr/>
        </p:nvSpPr>
        <p:spPr>
          <a:xfrm>
            <a:off x="2691769" y="346746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707005" y="348270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874525" y="379000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551" dirty="0"/>
          </a:p>
        </p:txBody>
      </p:sp>
      <p:sp>
        <p:nvSpPr>
          <p:cNvPr id="16" name="Text 14"/>
          <p:cNvSpPr/>
          <p:nvPr/>
        </p:nvSpPr>
        <p:spPr>
          <a:xfrm>
            <a:off x="3322081" y="3616643"/>
            <a:ext cx="1904763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Content Enhancement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322086" y="387334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Reorganize content structure, improve clarity and readability, transform into professional format, optimize conciseness, and generate executive summaries.</a:t>
            </a:r>
            <a:endParaRPr lang="en-US" sz="1051" dirty="0"/>
          </a:p>
        </p:txBody>
      </p:sp>
      <p:sp>
        <p:nvSpPr>
          <p:cNvPr id="18" name="Shape 16"/>
          <p:cNvSpPr/>
          <p:nvPr/>
        </p:nvSpPr>
        <p:spPr>
          <a:xfrm>
            <a:off x="2691769" y="444282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2707005" y="445806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874525" y="476536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551" dirty="0"/>
          </a:p>
        </p:txBody>
      </p:sp>
      <p:sp>
        <p:nvSpPr>
          <p:cNvPr id="21" name="Text 19"/>
          <p:cNvSpPr/>
          <p:nvPr/>
        </p:nvSpPr>
        <p:spPr>
          <a:xfrm>
            <a:off x="3322081" y="4592003"/>
            <a:ext cx="167509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RAG-Powered Chat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3322086" y="484870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Find relevant information using semantic search, get context-aware answers, track chat history, use pre-built questions, and fall back to text search when needed.</a:t>
            </a:r>
            <a:endParaRPr lang="en-US" sz="1051" dirty="0"/>
          </a:p>
        </p:txBody>
      </p:sp>
      <p:sp>
        <p:nvSpPr>
          <p:cNvPr id="23" name="Shape 21"/>
          <p:cNvSpPr/>
          <p:nvPr/>
        </p:nvSpPr>
        <p:spPr>
          <a:xfrm>
            <a:off x="2691769" y="541818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2707005" y="543342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874525" y="574072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1551" dirty="0"/>
          </a:p>
        </p:txBody>
      </p:sp>
      <p:sp>
        <p:nvSpPr>
          <p:cNvPr id="26" name="Text 24"/>
          <p:cNvSpPr/>
          <p:nvPr/>
        </p:nvSpPr>
        <p:spPr>
          <a:xfrm>
            <a:off x="3322086" y="5567363"/>
            <a:ext cx="221099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PDF Generation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3322086" y="582406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 professionally formatted PDF output with custom styling, headers, and structured layout. Download with one click while keeping original and enhanced versions.</a:t>
            </a:r>
            <a:endParaRPr lang="en-US" sz="1051" dirty="0"/>
          </a:p>
        </p:txBody>
      </p:sp>
      <p:sp>
        <p:nvSpPr>
          <p:cNvPr id="28" name="Shape 26"/>
          <p:cNvSpPr/>
          <p:nvPr/>
        </p:nvSpPr>
        <p:spPr>
          <a:xfrm>
            <a:off x="2691769" y="6393541"/>
            <a:ext cx="9246751" cy="896303"/>
          </a:xfrm>
          <a:prstGeom prst="roundRect">
            <a:avLst>
              <a:gd name="adj" fmla="val 2243"/>
            </a:avLst>
          </a:prstGeom>
          <a:solidFill>
            <a:srgbClr val="FCFCFC"/>
          </a:solidFill>
          <a:ln w="1524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2707005" y="6408781"/>
            <a:ext cx="536019" cy="865823"/>
          </a:xfrm>
          <a:prstGeom prst="roundRect">
            <a:avLst>
              <a:gd name="adj" fmla="val 33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874525" y="6716081"/>
            <a:ext cx="200979" cy="25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1"/>
              </a:lnSpc>
            </a:pPr>
            <a:r>
              <a:rPr lang="en-US" sz="15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</a:t>
            </a:r>
            <a:endParaRPr lang="en-US" sz="1551" dirty="0"/>
          </a:p>
        </p:txBody>
      </p:sp>
      <p:sp>
        <p:nvSpPr>
          <p:cNvPr id="31" name="Text 29"/>
          <p:cNvSpPr/>
          <p:nvPr/>
        </p:nvSpPr>
        <p:spPr>
          <a:xfrm>
            <a:off x="3322081" y="6542723"/>
            <a:ext cx="167509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3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Advanced Tools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3322086" y="6799425"/>
            <a:ext cx="8467249" cy="3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0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Receive visual improvement suggestions, deep document insights, and RAG analytics to monitor search performance and relevance.</a:t>
            </a:r>
            <a:endParaRPr lang="en-US" sz="10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53" y="518755"/>
            <a:ext cx="320492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50" y="895710"/>
            <a:ext cx="1701165" cy="21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Technology Stack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402453" y="1193368"/>
            <a:ext cx="7825503" cy="1768793"/>
          </a:xfrm>
          <a:prstGeom prst="roundRect">
            <a:avLst>
              <a:gd name="adj" fmla="val 9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410073" y="1200983"/>
            <a:ext cx="7810263" cy="2191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523536" y="1242536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Frontend</a:t>
            </a:r>
            <a:endParaRPr lang="en-US" sz="851" dirty="0"/>
          </a:p>
        </p:txBody>
      </p:sp>
      <p:sp>
        <p:nvSpPr>
          <p:cNvPr id="7" name="Text 5"/>
          <p:cNvSpPr/>
          <p:nvPr/>
        </p:nvSpPr>
        <p:spPr>
          <a:xfrm>
            <a:off x="6651428" y="1242536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 (Python Web Framework)</a:t>
            </a:r>
            <a:endParaRPr lang="en-US" sz="851" dirty="0"/>
          </a:p>
        </p:txBody>
      </p:sp>
      <p:sp>
        <p:nvSpPr>
          <p:cNvPr id="8" name="Shape 6"/>
          <p:cNvSpPr/>
          <p:nvPr/>
        </p:nvSpPr>
        <p:spPr>
          <a:xfrm>
            <a:off x="3410073" y="1420177"/>
            <a:ext cx="7810263" cy="2191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523536" y="1461731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Engine</a:t>
            </a:r>
            <a:endParaRPr lang="en-US" sz="851" dirty="0"/>
          </a:p>
        </p:txBody>
      </p:sp>
      <p:sp>
        <p:nvSpPr>
          <p:cNvPr id="10" name="Text 8"/>
          <p:cNvSpPr/>
          <p:nvPr/>
        </p:nvSpPr>
        <p:spPr>
          <a:xfrm>
            <a:off x="6651428" y="1461731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Google Gemini AI (gemini-2.5-flash)</a:t>
            </a:r>
            <a:endParaRPr lang="en-US" sz="851" dirty="0"/>
          </a:p>
        </p:txBody>
      </p:sp>
      <p:sp>
        <p:nvSpPr>
          <p:cNvPr id="11" name="Shape 9"/>
          <p:cNvSpPr/>
          <p:nvPr/>
        </p:nvSpPr>
        <p:spPr>
          <a:xfrm>
            <a:off x="3410073" y="1639372"/>
            <a:ext cx="7810263" cy="2191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23536" y="1680924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Vector Store</a:t>
            </a:r>
            <a:endParaRPr lang="en-US" sz="851" dirty="0"/>
          </a:p>
        </p:txBody>
      </p:sp>
      <p:sp>
        <p:nvSpPr>
          <p:cNvPr id="13" name="Text 11"/>
          <p:cNvSpPr/>
          <p:nvPr/>
        </p:nvSpPr>
        <p:spPr>
          <a:xfrm>
            <a:off x="6651428" y="1680924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FAISS (Facebook AI Similarity Search)</a:t>
            </a:r>
            <a:endParaRPr lang="en-US" sz="851" dirty="0"/>
          </a:p>
        </p:txBody>
      </p:sp>
      <p:sp>
        <p:nvSpPr>
          <p:cNvPr id="14" name="Shape 12"/>
          <p:cNvSpPr/>
          <p:nvPr/>
        </p:nvSpPr>
        <p:spPr>
          <a:xfrm>
            <a:off x="3410073" y="1858565"/>
            <a:ext cx="7810263" cy="2191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523536" y="1900119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PDF Processing</a:t>
            </a:r>
            <a:endParaRPr lang="en-US" sz="851" dirty="0"/>
          </a:p>
        </p:txBody>
      </p:sp>
      <p:sp>
        <p:nvSpPr>
          <p:cNvPr id="16" name="Text 14"/>
          <p:cNvSpPr/>
          <p:nvPr/>
        </p:nvSpPr>
        <p:spPr>
          <a:xfrm>
            <a:off x="6651428" y="1900119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PyPDF2, pdfplumber</a:t>
            </a:r>
            <a:endParaRPr lang="en-US" sz="851" dirty="0"/>
          </a:p>
        </p:txBody>
      </p:sp>
      <p:sp>
        <p:nvSpPr>
          <p:cNvPr id="17" name="Shape 15"/>
          <p:cNvSpPr/>
          <p:nvPr/>
        </p:nvSpPr>
        <p:spPr>
          <a:xfrm>
            <a:off x="3410073" y="2077760"/>
            <a:ext cx="7810263" cy="2191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523536" y="2119313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PDF Generation</a:t>
            </a:r>
            <a:endParaRPr lang="en-US" sz="851" dirty="0"/>
          </a:p>
        </p:txBody>
      </p:sp>
      <p:sp>
        <p:nvSpPr>
          <p:cNvPr id="19" name="Text 17"/>
          <p:cNvSpPr/>
          <p:nvPr/>
        </p:nvSpPr>
        <p:spPr>
          <a:xfrm>
            <a:off x="6651428" y="2119313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ReportLab</a:t>
            </a:r>
            <a:endParaRPr lang="en-US" sz="851" dirty="0"/>
          </a:p>
        </p:txBody>
      </p:sp>
      <p:sp>
        <p:nvSpPr>
          <p:cNvPr id="20" name="Shape 18"/>
          <p:cNvSpPr/>
          <p:nvPr/>
        </p:nvSpPr>
        <p:spPr>
          <a:xfrm>
            <a:off x="3410073" y="2296953"/>
            <a:ext cx="7810263" cy="2191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523536" y="2338507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Embeddings</a:t>
            </a:r>
            <a:endParaRPr lang="en-US" sz="851" dirty="0"/>
          </a:p>
        </p:txBody>
      </p:sp>
      <p:sp>
        <p:nvSpPr>
          <p:cNvPr id="22" name="Text 20"/>
          <p:cNvSpPr/>
          <p:nvPr/>
        </p:nvSpPr>
        <p:spPr>
          <a:xfrm>
            <a:off x="6651428" y="2338507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Google Generative AI</a:t>
            </a:r>
            <a:endParaRPr lang="en-US" sz="851" dirty="0"/>
          </a:p>
        </p:txBody>
      </p:sp>
      <p:sp>
        <p:nvSpPr>
          <p:cNvPr id="23" name="Shape 21"/>
          <p:cNvSpPr/>
          <p:nvPr/>
        </p:nvSpPr>
        <p:spPr>
          <a:xfrm>
            <a:off x="3410073" y="2516148"/>
            <a:ext cx="7810263" cy="2191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523536" y="2557701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Framework</a:t>
            </a:r>
            <a:endParaRPr lang="en-US" sz="851" dirty="0"/>
          </a:p>
        </p:txBody>
      </p:sp>
      <p:sp>
        <p:nvSpPr>
          <p:cNvPr id="25" name="Text 23"/>
          <p:cNvSpPr/>
          <p:nvPr/>
        </p:nvSpPr>
        <p:spPr>
          <a:xfrm>
            <a:off x="6651428" y="2557701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LangChain</a:t>
            </a:r>
            <a:endParaRPr lang="en-US" sz="851" dirty="0"/>
          </a:p>
        </p:txBody>
      </p:sp>
      <p:sp>
        <p:nvSpPr>
          <p:cNvPr id="26" name="Shape 24"/>
          <p:cNvSpPr/>
          <p:nvPr/>
        </p:nvSpPr>
        <p:spPr>
          <a:xfrm>
            <a:off x="3410073" y="2735341"/>
            <a:ext cx="7810263" cy="2191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523536" y="2776895"/>
            <a:ext cx="28935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Language</a:t>
            </a:r>
            <a:endParaRPr lang="en-US" sz="851" dirty="0"/>
          </a:p>
        </p:txBody>
      </p:sp>
      <p:sp>
        <p:nvSpPr>
          <p:cNvPr id="28" name="Text 26"/>
          <p:cNvSpPr/>
          <p:nvPr/>
        </p:nvSpPr>
        <p:spPr>
          <a:xfrm>
            <a:off x="6651428" y="2776895"/>
            <a:ext cx="445555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 3.10+</a:t>
            </a:r>
            <a:endParaRPr lang="en-US" sz="851" dirty="0"/>
          </a:p>
        </p:txBody>
      </p:sp>
      <p:sp>
        <p:nvSpPr>
          <p:cNvPr id="29" name="Text 27"/>
          <p:cNvSpPr/>
          <p:nvPr/>
        </p:nvSpPr>
        <p:spPr>
          <a:xfrm>
            <a:off x="3402450" y="3047170"/>
            <a:ext cx="1701165" cy="21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RAG Pipeline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3515801" y="3514847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3402449" y="3440429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7460" y="3525560"/>
            <a:ext cx="170021" cy="170021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3799285" y="3458171"/>
            <a:ext cx="14748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Document Ingestion</a:t>
            </a:r>
            <a:endParaRPr lang="en-US" sz="1100" dirty="0"/>
          </a:p>
        </p:txBody>
      </p:sp>
      <p:sp>
        <p:nvSpPr>
          <p:cNvPr id="34" name="Text 31"/>
          <p:cNvSpPr/>
          <p:nvPr/>
        </p:nvSpPr>
        <p:spPr>
          <a:xfrm>
            <a:off x="3799285" y="3669268"/>
            <a:ext cx="742866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PDF text extracted and chunked into manageable pieces</a:t>
            </a:r>
            <a:endParaRPr lang="en-US" sz="851" dirty="0"/>
          </a:p>
        </p:txBody>
      </p:sp>
      <p:sp>
        <p:nvSpPr>
          <p:cNvPr id="35" name="Shape 32"/>
          <p:cNvSpPr/>
          <p:nvPr/>
        </p:nvSpPr>
        <p:spPr>
          <a:xfrm>
            <a:off x="3685822" y="4251963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3572469" y="4177545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7482" y="4262676"/>
            <a:ext cx="170021" cy="170021"/>
          </a:xfrm>
          <a:prstGeom prst="rect">
            <a:avLst/>
          </a:prstGeom>
        </p:spPr>
      </p:pic>
      <p:sp>
        <p:nvSpPr>
          <p:cNvPr id="38" name="Text 34"/>
          <p:cNvSpPr/>
          <p:nvPr/>
        </p:nvSpPr>
        <p:spPr>
          <a:xfrm>
            <a:off x="3969307" y="4195287"/>
            <a:ext cx="16617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Embedding Generation</a:t>
            </a:r>
            <a:endParaRPr lang="en-US" sz="1100" dirty="0"/>
          </a:p>
        </p:txBody>
      </p:sp>
      <p:sp>
        <p:nvSpPr>
          <p:cNvPr id="39" name="Text 35"/>
          <p:cNvSpPr/>
          <p:nvPr/>
        </p:nvSpPr>
        <p:spPr>
          <a:xfrm>
            <a:off x="3969307" y="4406384"/>
            <a:ext cx="725864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Text chunks converted to numerical vectors</a:t>
            </a:r>
            <a:endParaRPr lang="en-US" sz="851" dirty="0"/>
          </a:p>
        </p:txBody>
      </p:sp>
      <p:sp>
        <p:nvSpPr>
          <p:cNvPr id="40" name="Shape 36"/>
          <p:cNvSpPr/>
          <p:nvPr/>
        </p:nvSpPr>
        <p:spPr>
          <a:xfrm>
            <a:off x="3855962" y="4989079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7"/>
          <p:cNvSpPr/>
          <p:nvPr/>
        </p:nvSpPr>
        <p:spPr>
          <a:xfrm>
            <a:off x="3742611" y="4914661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7622" y="4999792"/>
            <a:ext cx="170021" cy="170021"/>
          </a:xfrm>
          <a:prstGeom prst="rect">
            <a:avLst/>
          </a:prstGeom>
        </p:spPr>
      </p:pic>
      <p:sp>
        <p:nvSpPr>
          <p:cNvPr id="43" name="Text 38"/>
          <p:cNvSpPr/>
          <p:nvPr/>
        </p:nvSpPr>
        <p:spPr>
          <a:xfrm>
            <a:off x="4139449" y="4932403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Vector Storage</a:t>
            </a:r>
            <a:endParaRPr lang="en-US" sz="1100" dirty="0"/>
          </a:p>
        </p:txBody>
      </p:sp>
      <p:sp>
        <p:nvSpPr>
          <p:cNvPr id="44" name="Text 39"/>
          <p:cNvSpPr/>
          <p:nvPr/>
        </p:nvSpPr>
        <p:spPr>
          <a:xfrm>
            <a:off x="4139450" y="5143500"/>
            <a:ext cx="708850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Embeddings stored in FAISS index for fast retrieval</a:t>
            </a:r>
            <a:endParaRPr lang="en-US" sz="851" dirty="0"/>
          </a:p>
        </p:txBody>
      </p:sp>
      <p:sp>
        <p:nvSpPr>
          <p:cNvPr id="45" name="Shape 40"/>
          <p:cNvSpPr/>
          <p:nvPr/>
        </p:nvSpPr>
        <p:spPr>
          <a:xfrm>
            <a:off x="4026102" y="5726195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1"/>
          <p:cNvSpPr/>
          <p:nvPr/>
        </p:nvSpPr>
        <p:spPr>
          <a:xfrm>
            <a:off x="3912751" y="5651777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97763" y="5736908"/>
            <a:ext cx="170021" cy="170021"/>
          </a:xfrm>
          <a:prstGeom prst="rect">
            <a:avLst/>
          </a:prstGeom>
        </p:spPr>
      </p:pic>
      <p:sp>
        <p:nvSpPr>
          <p:cNvPr id="48" name="Text 42"/>
          <p:cNvSpPr/>
          <p:nvPr/>
        </p:nvSpPr>
        <p:spPr>
          <a:xfrm>
            <a:off x="4309589" y="5669519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Query Processing</a:t>
            </a:r>
            <a:endParaRPr lang="en-US" sz="1100" dirty="0"/>
          </a:p>
        </p:txBody>
      </p:sp>
      <p:sp>
        <p:nvSpPr>
          <p:cNvPr id="49" name="Text 43"/>
          <p:cNvSpPr/>
          <p:nvPr/>
        </p:nvSpPr>
        <p:spPr>
          <a:xfrm>
            <a:off x="4309587" y="5880616"/>
            <a:ext cx="691836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 questions embedded and searched against document vectors</a:t>
            </a:r>
            <a:endParaRPr lang="en-US" sz="851" dirty="0"/>
          </a:p>
        </p:txBody>
      </p:sp>
      <p:sp>
        <p:nvSpPr>
          <p:cNvPr id="50" name="Shape 44"/>
          <p:cNvSpPr/>
          <p:nvPr/>
        </p:nvSpPr>
        <p:spPr>
          <a:xfrm>
            <a:off x="3855962" y="6463311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Shape 45"/>
          <p:cNvSpPr/>
          <p:nvPr/>
        </p:nvSpPr>
        <p:spPr>
          <a:xfrm>
            <a:off x="3742611" y="6388893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7622" y="6474024"/>
            <a:ext cx="170021" cy="170021"/>
          </a:xfrm>
          <a:prstGeom prst="rect">
            <a:avLst/>
          </a:prstGeom>
        </p:spPr>
      </p:pic>
      <p:sp>
        <p:nvSpPr>
          <p:cNvPr id="53" name="Text 46"/>
          <p:cNvSpPr/>
          <p:nvPr/>
        </p:nvSpPr>
        <p:spPr>
          <a:xfrm>
            <a:off x="4139449" y="6406635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Context Retrieval</a:t>
            </a:r>
            <a:endParaRPr lang="en-US" sz="1100" dirty="0"/>
          </a:p>
        </p:txBody>
      </p:sp>
      <p:sp>
        <p:nvSpPr>
          <p:cNvPr id="54" name="Text 47"/>
          <p:cNvSpPr/>
          <p:nvPr/>
        </p:nvSpPr>
        <p:spPr>
          <a:xfrm>
            <a:off x="4139450" y="6617732"/>
            <a:ext cx="708850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Top-k most relevant text chunks retrieved based on similarity</a:t>
            </a:r>
            <a:endParaRPr lang="en-US" sz="851" dirty="0"/>
          </a:p>
        </p:txBody>
      </p:sp>
      <p:sp>
        <p:nvSpPr>
          <p:cNvPr id="55" name="Shape 48"/>
          <p:cNvSpPr/>
          <p:nvPr/>
        </p:nvSpPr>
        <p:spPr>
          <a:xfrm>
            <a:off x="3685822" y="7200427"/>
            <a:ext cx="113348" cy="510303"/>
          </a:xfrm>
          <a:prstGeom prst="roundRect">
            <a:avLst>
              <a:gd name="adj" fmla="val 15009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49"/>
          <p:cNvSpPr/>
          <p:nvPr/>
        </p:nvSpPr>
        <p:spPr>
          <a:xfrm>
            <a:off x="3572469" y="7126009"/>
            <a:ext cx="340163" cy="340163"/>
          </a:xfrm>
          <a:prstGeom prst="roundRect">
            <a:avLst>
              <a:gd name="adj" fmla="val 13440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7482" y="7211140"/>
            <a:ext cx="170021" cy="170021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3969309" y="7143751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Answer Generation</a:t>
            </a:r>
            <a:endParaRPr lang="en-US" sz="1100" dirty="0"/>
          </a:p>
        </p:txBody>
      </p:sp>
      <p:sp>
        <p:nvSpPr>
          <p:cNvPr id="59" name="Text 51"/>
          <p:cNvSpPr/>
          <p:nvPr/>
        </p:nvSpPr>
        <p:spPr>
          <a:xfrm>
            <a:off x="3969307" y="7354848"/>
            <a:ext cx="725864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generates accurate, context-aware answers from retrieved content</a:t>
            </a:r>
            <a:endParaRPr lang="en-US" sz="85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45857"/>
            <a:ext cx="2835235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50" y="1822374"/>
            <a:ext cx="1701165" cy="21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Main Dashboard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402449" y="2091689"/>
            <a:ext cx="255901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Scannify features a clean, modern dark theme design with intuitive navigation. Users can drag and drop PDF files directly into the interface, with real-time processing progress indicators showing extraction and analysis status.</a:t>
            </a:r>
            <a:endParaRPr lang="en-US" sz="851" dirty="0"/>
          </a:p>
        </p:txBody>
      </p:sp>
      <p:sp>
        <p:nvSpPr>
          <p:cNvPr id="5" name="Text 3"/>
          <p:cNvSpPr/>
          <p:nvPr/>
        </p:nvSpPr>
        <p:spPr>
          <a:xfrm>
            <a:off x="3402449" y="2823091"/>
            <a:ext cx="2559011" cy="54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tabbed interface organizes functionality into logical sections, making it easy to switch between document views, AI insights, and interactive features.</a:t>
            </a:r>
            <a:endParaRPr lang="en-US" sz="851" dirty="0"/>
          </a:p>
        </p:txBody>
      </p:sp>
      <p:sp>
        <p:nvSpPr>
          <p:cNvPr id="6" name="Text 4"/>
          <p:cNvSpPr/>
          <p:nvPr/>
        </p:nvSpPr>
        <p:spPr>
          <a:xfrm>
            <a:off x="3402450" y="3424121"/>
            <a:ext cx="1701165" cy="21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Sidebar Features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402449" y="3693442"/>
            <a:ext cx="2559011" cy="603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1051"/>
              </a:lnSpc>
              <a:buSzPct val="100000"/>
              <a:buChar char="•"/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highlights and descriptions</a:t>
            </a:r>
            <a:endParaRPr lang="en-US" sz="851" dirty="0"/>
          </a:p>
          <a:p>
            <a:pPr marL="342891" indent="-342891">
              <a:lnSpc>
                <a:spcPts val="1051"/>
              </a:lnSpc>
              <a:buSzPct val="100000"/>
              <a:buChar char="•"/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OCR capabilities information</a:t>
            </a:r>
            <a:endParaRPr lang="en-US" sz="851" dirty="0"/>
          </a:p>
          <a:p>
            <a:pPr marL="342891" indent="-342891">
              <a:lnSpc>
                <a:spcPts val="1051"/>
              </a:lnSpc>
              <a:buSzPct val="100000"/>
              <a:buChar char="•"/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Processing options and settings</a:t>
            </a:r>
            <a:endParaRPr lang="en-US" sz="851" dirty="0"/>
          </a:p>
          <a:p>
            <a:pPr marL="342891" indent="-342891">
              <a:lnSpc>
                <a:spcPts val="1051"/>
              </a:lnSpc>
              <a:buSzPct val="100000"/>
              <a:buChar char="•"/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access to common actions</a:t>
            </a:r>
            <a:endParaRPr lang="en-US" sz="851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85" y="1648897"/>
            <a:ext cx="4989671" cy="278487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3402450" y="4582481"/>
            <a:ext cx="1701165" cy="21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1"/>
              </a:lnSpc>
            </a:pPr>
            <a:r>
              <a:rPr lang="en-US" sz="1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Tab Structure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3402453" y="488013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851" dirty="0"/>
          </a:p>
        </p:txBody>
      </p:sp>
      <p:sp>
        <p:nvSpPr>
          <p:cNvPr id="11" name="Shape 8"/>
          <p:cNvSpPr/>
          <p:nvPr/>
        </p:nvSpPr>
        <p:spPr>
          <a:xfrm>
            <a:off x="3402453" y="5057537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402453" y="5144692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Original Text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402453" y="5355788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View extracted PDF content with formatting preserved</a:t>
            </a:r>
            <a:endParaRPr lang="en-US" sz="851" dirty="0"/>
          </a:p>
        </p:txBody>
      </p:sp>
      <p:sp>
        <p:nvSpPr>
          <p:cNvPr id="14" name="Text 11"/>
          <p:cNvSpPr/>
          <p:nvPr/>
        </p:nvSpPr>
        <p:spPr>
          <a:xfrm>
            <a:off x="7343541" y="488013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851" dirty="0"/>
          </a:p>
        </p:txBody>
      </p:sp>
      <p:sp>
        <p:nvSpPr>
          <p:cNvPr id="15" name="Shape 12"/>
          <p:cNvSpPr/>
          <p:nvPr/>
        </p:nvSpPr>
        <p:spPr>
          <a:xfrm>
            <a:off x="7343541" y="5057537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343541" y="5144692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Insights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7343541" y="5355788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Analysis results, recommendations, and document metrics</a:t>
            </a:r>
            <a:endParaRPr lang="en-US" sz="851" dirty="0"/>
          </a:p>
        </p:txBody>
      </p:sp>
      <p:sp>
        <p:nvSpPr>
          <p:cNvPr id="18" name="Text 15"/>
          <p:cNvSpPr/>
          <p:nvPr/>
        </p:nvSpPr>
        <p:spPr>
          <a:xfrm>
            <a:off x="3402453" y="563356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851" dirty="0"/>
          </a:p>
        </p:txBody>
      </p:sp>
      <p:sp>
        <p:nvSpPr>
          <p:cNvPr id="19" name="Shape 16"/>
          <p:cNvSpPr/>
          <p:nvPr/>
        </p:nvSpPr>
        <p:spPr>
          <a:xfrm>
            <a:off x="3402453" y="5810964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402453" y="5898119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Content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3402453" y="6109216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AI-improved document version with better structure and clarity</a:t>
            </a:r>
            <a:endParaRPr lang="en-US" sz="851" dirty="0"/>
          </a:p>
        </p:txBody>
      </p:sp>
      <p:sp>
        <p:nvSpPr>
          <p:cNvPr id="22" name="Text 19"/>
          <p:cNvSpPr/>
          <p:nvPr/>
        </p:nvSpPr>
        <p:spPr>
          <a:xfrm>
            <a:off x="7343541" y="563356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851" dirty="0"/>
          </a:p>
        </p:txBody>
      </p:sp>
      <p:sp>
        <p:nvSpPr>
          <p:cNvPr id="23" name="Shape 20"/>
          <p:cNvSpPr/>
          <p:nvPr/>
        </p:nvSpPr>
        <p:spPr>
          <a:xfrm>
            <a:off x="7343541" y="5810964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343541" y="5898119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RAG Chat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7343541" y="6109216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Q&amp;A interface with chat history tracking</a:t>
            </a:r>
            <a:endParaRPr lang="en-US" sz="851" dirty="0"/>
          </a:p>
        </p:txBody>
      </p:sp>
      <p:sp>
        <p:nvSpPr>
          <p:cNvPr id="26" name="Text 23"/>
          <p:cNvSpPr/>
          <p:nvPr/>
        </p:nvSpPr>
        <p:spPr>
          <a:xfrm>
            <a:off x="3402453" y="6386993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851" dirty="0"/>
          </a:p>
        </p:txBody>
      </p:sp>
      <p:sp>
        <p:nvSpPr>
          <p:cNvPr id="27" name="Shape 24"/>
          <p:cNvSpPr/>
          <p:nvPr/>
        </p:nvSpPr>
        <p:spPr>
          <a:xfrm>
            <a:off x="3402453" y="6564392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3402453" y="6651547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Download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3402453" y="6862643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Export enhanced PDF with professional formatting</a:t>
            </a:r>
            <a:endParaRPr lang="en-US" sz="851" dirty="0"/>
          </a:p>
        </p:txBody>
      </p:sp>
      <p:sp>
        <p:nvSpPr>
          <p:cNvPr id="30" name="Text 27"/>
          <p:cNvSpPr/>
          <p:nvPr/>
        </p:nvSpPr>
        <p:spPr>
          <a:xfrm>
            <a:off x="7343541" y="6386993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06</a:t>
            </a:r>
            <a:endParaRPr lang="en-US" sz="851" dirty="0"/>
          </a:p>
        </p:txBody>
      </p:sp>
      <p:sp>
        <p:nvSpPr>
          <p:cNvPr id="31" name="Shape 28"/>
          <p:cNvSpPr/>
          <p:nvPr/>
        </p:nvSpPr>
        <p:spPr>
          <a:xfrm>
            <a:off x="7343541" y="6564392"/>
            <a:ext cx="3884415" cy="1524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7343541" y="6651547"/>
            <a:ext cx="14175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1"/>
              </a:lnSpc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Advanced Tools</a:t>
            </a:r>
            <a:endParaRPr lang="en-US" sz="1100" dirty="0"/>
          </a:p>
        </p:txBody>
      </p:sp>
      <p:sp>
        <p:nvSpPr>
          <p:cNvPr id="33" name="Text 30"/>
          <p:cNvSpPr/>
          <p:nvPr/>
        </p:nvSpPr>
        <p:spPr>
          <a:xfrm>
            <a:off x="7343541" y="6862643"/>
            <a:ext cx="388441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51"/>
              </a:lnSpc>
            </a:pPr>
            <a:r>
              <a:rPr lang="en-US" sz="85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Additional AI features and analytics</a:t>
            </a:r>
            <a:endParaRPr lang="en-US" sz="85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991" y="788432"/>
            <a:ext cx="4872157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1"/>
              </a:lnSpc>
            </a:pPr>
            <a:r>
              <a:rPr lang="en-US" sz="3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Capabilities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94" y="1732243"/>
            <a:ext cx="389692" cy="3896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991" y="2331125"/>
            <a:ext cx="272700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1"/>
              </a:lnSpc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Document Processing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1993" y="2735941"/>
            <a:ext cx="4282679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Text extraction from PDFs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Multi-page document support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Large file handling (up to 200MB)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Progress tracking during processing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3865" y="1732243"/>
            <a:ext cx="389692" cy="3896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3861" y="2331125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1"/>
              </a:lnSpc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Analysis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173865" y="2735937"/>
            <a:ext cx="4282679" cy="168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 content summarization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points identification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Writing quality evaluation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Improvement suggestions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Target audience detection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735" y="1732243"/>
            <a:ext cx="389692" cy="3896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5732" y="2331125"/>
            <a:ext cx="277034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1"/>
              </a:lnSpc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Content Enhancement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65735" y="2735937"/>
            <a:ext cx="4282679" cy="168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Structure reorganization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Clarity improvement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Professional formatting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Conciseness optimization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Executive summary creation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994" y="4754050"/>
            <a:ext cx="389692" cy="3896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1994" y="5352932"/>
            <a:ext cx="247507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1"/>
              </a:lnSpc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Features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681993" y="5757743"/>
            <a:ext cx="4282679" cy="168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Natural language Q&amp;A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Semantic document search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Chat history tracking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analysis questions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Context display for answers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3865" y="4754050"/>
            <a:ext cx="389692" cy="38969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3861" y="5352932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1"/>
              </a:lnSpc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Output Generation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5173865" y="5757748"/>
            <a:ext cx="4282679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Enhanced PDF creation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Professional formatting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One-click download</a:t>
            </a:r>
            <a:endParaRPr lang="en-US" sz="1500" dirty="0"/>
          </a:p>
          <a:p>
            <a:pPr marL="342891" indent="-342891">
              <a:lnSpc>
                <a:spcPts val="2251"/>
              </a:lnSpc>
              <a:buSzPct val="100000"/>
              <a:buChar char="•"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Multiple enhancement styles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545" y="1416844"/>
            <a:ext cx="3861435" cy="48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 Cases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40548" y="2057163"/>
            <a:ext cx="8062913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Scannify serves diverse professional needs across multiple industries and use cases.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0548" y="2383036"/>
            <a:ext cx="8062913" cy="1028581"/>
          </a:xfrm>
          <a:prstGeom prst="roundRect">
            <a:avLst>
              <a:gd name="adj" fmla="val 225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94968" y="2537463"/>
            <a:ext cx="2281357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Professionals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94968" y="2841903"/>
            <a:ext cx="7754064" cy="4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Quickly analyze lengthy reports, extract key insights from contracts, generate executive summaries, and improve document clarity for presentations and meetings.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40548" y="3516750"/>
            <a:ext cx="8062913" cy="1028581"/>
          </a:xfrm>
          <a:prstGeom prst="roundRect">
            <a:avLst>
              <a:gd name="adj" fmla="val 225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4971" y="3671177"/>
            <a:ext cx="236851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Students &amp; Researchers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94968" y="3975616"/>
            <a:ext cx="7754064" cy="4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Summarize academic papers efficiently, extract key findings from research articles, ask specific questions about complex topics, and improve academic writing quality.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40548" y="4650463"/>
            <a:ext cx="8062913" cy="1028581"/>
          </a:xfrm>
          <a:prstGeom prst="roundRect">
            <a:avLst>
              <a:gd name="adj" fmla="val 225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94971" y="4804890"/>
            <a:ext cx="1930719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Content Creators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94968" y="5109329"/>
            <a:ext cx="7754064" cy="4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 article structure and flow, improve readability for diverse audiences, receive AI-powered writing suggestions, and generate professional versions from drafts.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40548" y="5784176"/>
            <a:ext cx="8062913" cy="1028581"/>
          </a:xfrm>
          <a:prstGeom prst="roundRect">
            <a:avLst>
              <a:gd name="adj" fmla="val 2253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94969" y="5938602"/>
            <a:ext cx="195131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Legal &amp; Compliance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94968" y="6243041"/>
            <a:ext cx="7754064" cy="4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lengthy legal documents, extract important clauses and sections, ask specific questions about terms, and generate compliance summaries.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2689" y="847844"/>
            <a:ext cx="3566041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1"/>
              </a:lnSpc>
            </a:pPr>
            <a:r>
              <a:rPr lang="en-US" sz="27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Installation &amp; Setup</a:t>
            </a:r>
            <a:endParaRPr lang="en-US" sz="2751" dirty="0"/>
          </a:p>
        </p:txBody>
      </p:sp>
      <p:sp>
        <p:nvSpPr>
          <p:cNvPr id="3" name="Text 1"/>
          <p:cNvSpPr/>
          <p:nvPr/>
        </p:nvSpPr>
        <p:spPr>
          <a:xfrm>
            <a:off x="2432686" y="2132771"/>
            <a:ext cx="212276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Requirements</a:t>
            </a:r>
            <a:endParaRPr lang="en-US" sz="1651" dirty="0"/>
          </a:p>
        </p:txBody>
      </p:sp>
      <p:sp>
        <p:nvSpPr>
          <p:cNvPr id="4" name="Shape 2"/>
          <p:cNvSpPr/>
          <p:nvPr/>
        </p:nvSpPr>
        <p:spPr>
          <a:xfrm>
            <a:off x="2432685" y="2572465"/>
            <a:ext cx="70723" cy="70723"/>
          </a:xfrm>
          <a:prstGeom prst="roundRect">
            <a:avLst>
              <a:gd name="adj" fmla="val 64646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591633" y="2497337"/>
            <a:ext cx="190904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3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 3.10 or higher</a:t>
            </a:r>
            <a:endParaRPr lang="en-US" sz="1351" dirty="0"/>
          </a:p>
        </p:txBody>
      </p:sp>
      <p:sp>
        <p:nvSpPr>
          <p:cNvPr id="6" name="Text 4"/>
          <p:cNvSpPr/>
          <p:nvPr/>
        </p:nvSpPr>
        <p:spPr>
          <a:xfrm>
            <a:off x="2591637" y="2806664"/>
            <a:ext cx="3034308" cy="367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Latest Python version with pip package manager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2432685" y="3426024"/>
            <a:ext cx="70723" cy="70723"/>
          </a:xfrm>
          <a:prstGeom prst="roundRect">
            <a:avLst>
              <a:gd name="adj" fmla="val 64646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591633" y="3350896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3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Google AI API Key</a:t>
            </a:r>
            <a:endParaRPr lang="en-US" sz="1351" dirty="0"/>
          </a:p>
        </p:txBody>
      </p:sp>
      <p:sp>
        <p:nvSpPr>
          <p:cNvPr id="9" name="Text 7"/>
          <p:cNvSpPr/>
          <p:nvPr/>
        </p:nvSpPr>
        <p:spPr>
          <a:xfrm>
            <a:off x="2591637" y="3660224"/>
            <a:ext cx="303430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Authentication token for Gemini AI access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432685" y="4095751"/>
            <a:ext cx="70723" cy="70723"/>
          </a:xfrm>
          <a:prstGeom prst="roundRect">
            <a:avLst>
              <a:gd name="adj" fmla="val 64646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591633" y="4020623"/>
            <a:ext cx="178474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35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Internet connection</a:t>
            </a:r>
            <a:endParaRPr lang="en-US" sz="1351" dirty="0"/>
          </a:p>
        </p:txBody>
      </p:sp>
      <p:sp>
        <p:nvSpPr>
          <p:cNvPr id="12" name="Text 10"/>
          <p:cNvSpPr/>
          <p:nvPr/>
        </p:nvSpPr>
        <p:spPr>
          <a:xfrm>
            <a:off x="2591637" y="4329950"/>
            <a:ext cx="3034308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Required for API calls and AI processing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432686" y="4613081"/>
            <a:ext cx="212276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Quick Start</a:t>
            </a:r>
            <a:endParaRPr lang="en-US" sz="1651" dirty="0"/>
          </a:p>
        </p:txBody>
      </p:sp>
      <p:sp>
        <p:nvSpPr>
          <p:cNvPr id="14" name="Shape 12"/>
          <p:cNvSpPr/>
          <p:nvPr/>
        </p:nvSpPr>
        <p:spPr>
          <a:xfrm>
            <a:off x="2432685" y="4977647"/>
            <a:ext cx="3193256" cy="1682829"/>
          </a:xfrm>
          <a:prstGeom prst="roundRect">
            <a:avLst>
              <a:gd name="adj" fmla="val 1261"/>
            </a:avLst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2425660" y="4977647"/>
            <a:ext cx="3207307" cy="1682829"/>
          </a:xfrm>
          <a:prstGeom prst="roundRect">
            <a:avLst>
              <a:gd name="adj" fmla="val 1261"/>
            </a:avLst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567108" y="5083734"/>
            <a:ext cx="2924413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Install dependencies</a:t>
            </a:r>
            <a:endParaRPr lang="en-US" sz="1100" dirty="0"/>
          </a:p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100" dirty="0"/>
          </a:p>
          <a:p>
            <a:pPr>
              <a:lnSpc>
                <a:spcPts val="1400"/>
              </a:lnSpc>
            </a:pPr>
            <a:endParaRPr lang="en-US" sz="1100" dirty="0"/>
          </a:p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Set API key in .env file</a:t>
            </a:r>
            <a:endParaRPr lang="en-US" sz="1100" dirty="0"/>
          </a:p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GEMINI_API_KEY=your_api_key_here</a:t>
            </a:r>
            <a:endParaRPr lang="en-US" sz="1100" dirty="0"/>
          </a:p>
          <a:p>
            <a:pPr>
              <a:lnSpc>
                <a:spcPts val="1400"/>
              </a:lnSpc>
            </a:pPr>
            <a:endParaRPr lang="en-US" sz="1100" dirty="0"/>
          </a:p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Run application</a:t>
            </a:r>
            <a:endParaRPr lang="en-US" sz="1100" dirty="0"/>
          </a:p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-m streamlit run main_app.py</a:t>
            </a:r>
            <a:endParaRPr lang="en-US" sz="11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46" y="1521858"/>
            <a:ext cx="6226255" cy="347507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5978844" y="5096237"/>
            <a:ext cx="212276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1"/>
              </a:lnSpc>
            </a:pPr>
            <a:r>
              <a:rPr lang="en-US" sz="165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Dependencies</a:t>
            </a:r>
            <a:endParaRPr lang="en-US" sz="1651" dirty="0"/>
          </a:p>
        </p:txBody>
      </p:sp>
      <p:sp>
        <p:nvSpPr>
          <p:cNvPr id="19" name="Text 16"/>
          <p:cNvSpPr/>
          <p:nvPr/>
        </p:nvSpPr>
        <p:spPr>
          <a:xfrm>
            <a:off x="5978846" y="5449733"/>
            <a:ext cx="6226255" cy="1901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langchain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langchain-google-genai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faiss-cpu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PyPDF2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pdfplumber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reportlab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python-dotenv</a:t>
            </a:r>
            <a:endParaRPr lang="en-US" sz="1100" dirty="0"/>
          </a:p>
          <a:p>
            <a:pPr marL="342891" indent="-34289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Pillow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1066</Words>
  <Application>Microsoft Office PowerPoint</Application>
  <PresentationFormat>Custom</PresentationFormat>
  <Paragraphs>198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Consolas</vt:lpstr>
      <vt:lpstr>Aptos Display</vt:lpstr>
      <vt:lpstr>Tomorrow</vt:lpstr>
      <vt:lpstr>Arial</vt:lpstr>
      <vt:lpstr>Tomorrow Semi Bold</vt:lpstr>
      <vt:lpstr>Aptos</vt:lpstr>
      <vt:lpstr>Tomorrow Light</vt:lpstr>
      <vt:lpstr>Office Theme</vt:lpstr>
      <vt:lpstr>Department of CST JIS College Of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DipayanDutta - Spedorio</dc:creator>
  <cp:lastModifiedBy>DipayanDutta - Spedorio</cp:lastModifiedBy>
  <cp:revision>4</cp:revision>
  <dcterms:created xsi:type="dcterms:W3CDTF">2026-02-26T16:46:33Z</dcterms:created>
  <dcterms:modified xsi:type="dcterms:W3CDTF">2026-02-26T17:46:26Z</dcterms:modified>
</cp:coreProperties>
</file>